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449" r:id="rId3"/>
    <p:sldId id="304" r:id="rId4"/>
    <p:sldId id="321" r:id="rId5"/>
    <p:sldId id="499" r:id="rId6"/>
    <p:sldId id="500" r:id="rId7"/>
    <p:sldId id="501" r:id="rId8"/>
    <p:sldId id="503" r:id="rId9"/>
    <p:sldId id="488" r:id="rId10"/>
    <p:sldId id="494" r:id="rId11"/>
    <p:sldId id="495" r:id="rId12"/>
    <p:sldId id="496" r:id="rId13"/>
    <p:sldId id="539" r:id="rId14"/>
    <p:sldId id="504" r:id="rId15"/>
    <p:sldId id="505" r:id="rId16"/>
    <p:sldId id="506" r:id="rId17"/>
    <p:sldId id="508" r:id="rId18"/>
    <p:sldId id="509" r:id="rId19"/>
    <p:sldId id="510" r:id="rId20"/>
    <p:sldId id="511" r:id="rId21"/>
    <p:sldId id="512" r:id="rId22"/>
    <p:sldId id="514" r:id="rId23"/>
    <p:sldId id="515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5" r:id="rId32"/>
    <p:sldId id="524" r:id="rId33"/>
    <p:sldId id="526" r:id="rId34"/>
    <p:sldId id="527" r:id="rId35"/>
    <p:sldId id="528" r:id="rId36"/>
    <p:sldId id="529" r:id="rId37"/>
    <p:sldId id="541" r:id="rId38"/>
    <p:sldId id="542" r:id="rId39"/>
    <p:sldId id="544" r:id="rId40"/>
    <p:sldId id="540" r:id="rId41"/>
    <p:sldId id="530" r:id="rId42"/>
    <p:sldId id="532" r:id="rId43"/>
    <p:sldId id="531" r:id="rId44"/>
    <p:sldId id="533" r:id="rId45"/>
    <p:sldId id="546" r:id="rId46"/>
    <p:sldId id="534" r:id="rId47"/>
    <p:sldId id="535" r:id="rId48"/>
    <p:sldId id="536" r:id="rId49"/>
    <p:sldId id="537" r:id="rId50"/>
    <p:sldId id="547" r:id="rId51"/>
    <p:sldId id="302" r:id="rId52"/>
    <p:sldId id="54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04 –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002" y="4679084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5" y="4487159"/>
            <a:ext cx="3023967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459931"/>
            <a:ext cx="307712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this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step after another, </a:t>
            </a:r>
            <a:br>
              <a:rPr lang="en-US" dirty="0" smtClean="0"/>
            </a:br>
            <a:r>
              <a:rPr lang="en-US" dirty="0" smtClean="0"/>
              <a:t>with no choices to make</a:t>
            </a:r>
          </a:p>
          <a:p>
            <a:pPr lvl="3"/>
            <a:endParaRPr lang="en-US" dirty="0"/>
          </a:p>
          <a:p>
            <a:r>
              <a:rPr lang="en-US" dirty="0" smtClean="0"/>
              <a:t>Homework 1 is full of these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Dialing a phone number</a:t>
            </a:r>
          </a:p>
          <a:p>
            <a:pPr lvl="1"/>
            <a:r>
              <a:rPr lang="en-US" dirty="0" smtClean="0"/>
              <a:t>Purchasing and paying for groceries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68050" y="1593298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7690769" y="1838735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H="1">
            <a:off x="6926612" y="224579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6690" y="3929856"/>
            <a:ext cx="688157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2"/>
            <a:endCxn id="10" idx="0"/>
          </p:cNvCxnSpPr>
          <p:nvPr/>
        </p:nvCxnSpPr>
        <p:spPr>
          <a:xfrm>
            <a:off x="7690769" y="2680768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6926612" y="3087823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  <a:endCxn id="8" idx="0"/>
          </p:cNvCxnSpPr>
          <p:nvPr/>
        </p:nvCxnSpPr>
        <p:spPr>
          <a:xfrm>
            <a:off x="7690769" y="352280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7690769" y="454515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6926612" y="4952206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5" idx="0"/>
          </p:cNvCxnSpPr>
          <p:nvPr/>
        </p:nvCxnSpPr>
        <p:spPr>
          <a:xfrm>
            <a:off x="7690769" y="5387184"/>
            <a:ext cx="2162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70212" y="579423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one choice from many based </a:t>
            </a:r>
            <a:br>
              <a:rPr lang="en-US" dirty="0" smtClean="0"/>
            </a:br>
            <a:r>
              <a:rPr lang="en-US" dirty="0" smtClean="0"/>
              <a:t>on a specific reason or condition</a:t>
            </a:r>
          </a:p>
          <a:p>
            <a:pPr lvl="1"/>
            <a:r>
              <a:rPr lang="en-US" dirty="0" smtClean="0"/>
              <a:t>If something is true, do </a:t>
            </a:r>
            <a:r>
              <a:rPr lang="en-US" b="1" dirty="0" smtClean="0"/>
              <a:t>A</a:t>
            </a:r>
            <a:r>
              <a:rPr lang="en-US" dirty="0" smtClean="0"/>
              <a:t> … if it’s not, do </a:t>
            </a:r>
            <a:r>
              <a:rPr lang="en-US" b="1" dirty="0" smtClean="0"/>
              <a:t>B</a:t>
            </a:r>
            <a:endParaRPr lang="en-US" dirty="0" smtClean="0"/>
          </a:p>
          <a:p>
            <a:pPr lvl="3"/>
            <a:endParaRPr lang="en-US" sz="1400" dirty="0" smtClean="0"/>
          </a:p>
          <a:p>
            <a:r>
              <a:rPr lang="en-US" dirty="0" smtClean="0"/>
              <a:t>Some real life examples?</a:t>
            </a:r>
          </a:p>
          <a:p>
            <a:pPr lvl="1"/>
            <a:r>
              <a:rPr lang="en-US" dirty="0" smtClean="0"/>
              <a:t>What homework</a:t>
            </a:r>
            <a:br>
              <a:rPr lang="en-US" dirty="0" smtClean="0"/>
            </a:br>
            <a:r>
              <a:rPr lang="en-US" dirty="0" smtClean="0"/>
              <a:t>to work on tonight</a:t>
            </a:r>
          </a:p>
          <a:p>
            <a:pPr lvl="1"/>
            <a:r>
              <a:rPr lang="en-US" dirty="0" smtClean="0"/>
              <a:t>Choosing where </a:t>
            </a:r>
            <a:br>
              <a:rPr lang="en-US" dirty="0" smtClean="0"/>
            </a:br>
            <a:r>
              <a:rPr lang="en-US" dirty="0" smtClean="0"/>
              <a:t>to eat lunch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4957" y="3531437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 flipH="1">
            <a:off x="6527675" y="3776874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5642127" y="4183929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7212409" y="502877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49421" y="5463747"/>
            <a:ext cx="1337818" cy="457200"/>
            <a:chOff x="6649421" y="5463747"/>
            <a:chExt cx="1337818" cy="457200"/>
          </a:xfrm>
        </p:grpSpPr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976566" y="5463747"/>
              <a:ext cx="10673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2" idx="6"/>
            </p:cNvCxnSpPr>
            <p:nvPr/>
          </p:nvCxnSpPr>
          <p:spPr>
            <a:xfrm flipH="1">
              <a:off x="6649421" y="5893418"/>
              <a:ext cx="133781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403984" y="577069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9754" y="4171035"/>
            <a:ext cx="1528314" cy="857735"/>
            <a:chOff x="6909754" y="4171035"/>
            <a:chExt cx="1528314" cy="857735"/>
          </a:xfrm>
        </p:grpSpPr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 flipH="1">
              <a:off x="7976566" y="4509152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</p:cNvCxnSpPr>
            <p:nvPr/>
          </p:nvCxnSpPr>
          <p:spPr>
            <a:xfrm flipV="1">
              <a:off x="7413223" y="4537433"/>
              <a:ext cx="585216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flipH="1">
              <a:off x="6909754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7283" y="4171035"/>
            <a:ext cx="1528314" cy="857103"/>
            <a:chOff x="4617283" y="4171035"/>
            <a:chExt cx="1528314" cy="857103"/>
          </a:xfrm>
        </p:grpSpPr>
        <p:sp>
          <p:nvSpPr>
            <p:cNvPr id="15" name="Rectangle 14"/>
            <p:cNvSpPr/>
            <p:nvPr/>
          </p:nvSpPr>
          <p:spPr>
            <a:xfrm flipH="1">
              <a:off x="4617283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7" idx="3"/>
            </p:cNvCxnSpPr>
            <p:nvPr/>
          </p:nvCxnSpPr>
          <p:spPr>
            <a:xfrm flipV="1">
              <a:off x="5076623" y="4537434"/>
              <a:ext cx="565504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8" idx="0"/>
            </p:cNvCxnSpPr>
            <p:nvPr/>
          </p:nvCxnSpPr>
          <p:spPr>
            <a:xfrm flipH="1">
              <a:off x="5076623" y="4508520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flipH="1">
            <a:off x="4312466" y="5028138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>
            <a:stCxn id="12" idx="4"/>
          </p:cNvCxnSpPr>
          <p:nvPr/>
        </p:nvCxnSpPr>
        <p:spPr>
          <a:xfrm flipH="1">
            <a:off x="6526702" y="6016136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6623" y="5463116"/>
            <a:ext cx="1327361" cy="457200"/>
            <a:chOff x="5076623" y="5463116"/>
            <a:chExt cx="1327361" cy="457200"/>
          </a:xfrm>
        </p:grpSpPr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5076623" y="5463116"/>
              <a:ext cx="0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2" idx="2"/>
            </p:cNvCxnSpPr>
            <p:nvPr/>
          </p:nvCxnSpPr>
          <p:spPr>
            <a:xfrm flipV="1">
              <a:off x="5078785" y="5893418"/>
              <a:ext cx="1325199" cy="157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4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spend so much </a:t>
            </a:r>
            <a:r>
              <a:rPr lang="en-US" dirty="0"/>
              <a:t>time on comparison operators and logical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operators last time?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Because we can use them to </a:t>
            </a:r>
            <a:r>
              <a:rPr lang="en-US" i="1" dirty="0" smtClean="0"/>
              <a:t>control</a:t>
            </a:r>
            <a:r>
              <a:rPr lang="en-US" dirty="0" smtClean="0"/>
              <a:t> how </a:t>
            </a:r>
            <a:br>
              <a:rPr lang="en-US" dirty="0" smtClean="0"/>
            </a:br>
            <a:r>
              <a:rPr lang="en-US" dirty="0" smtClean="0"/>
              <a:t>our program works and what code it runs</a:t>
            </a:r>
          </a:p>
          <a:p>
            <a:pPr lvl="1"/>
            <a:r>
              <a:rPr lang="en-US" sz="3200" dirty="0" smtClean="0"/>
              <a:t>Using the decision structures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66953" cy="4517689"/>
          </a:xfrm>
        </p:spPr>
        <p:txBody>
          <a:bodyPr/>
          <a:lstStyle/>
          <a:p>
            <a:r>
              <a:rPr lang="en-US" dirty="0" smtClean="0"/>
              <a:t>Decision structures let Python make </a:t>
            </a:r>
            <a:r>
              <a:rPr lang="en-US" dirty="0"/>
              <a:t>choices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 smtClean="0"/>
              <a:t>some </a:t>
            </a:r>
            <a:r>
              <a:rPr lang="en-US" sz="3200" dirty="0"/>
              <a:t>condition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42" y="3406819"/>
            <a:ext cx="8967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weight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heavy is your bag? 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&gt; 50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bag is too heavy."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"There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 be a 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$25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charge."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 for your business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82519" cy="4517689"/>
          </a:xfrm>
        </p:spPr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statement is used to implement the </a:t>
            </a:r>
            <a:r>
              <a:rPr lang="en-US" dirty="0" smtClean="0"/>
              <a:t>decision</a:t>
            </a:r>
            <a:endParaRPr lang="en-US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3200" dirty="0" smtClean="0"/>
          </a:p>
          <a:p>
            <a:pPr lvl="3"/>
            <a:endParaRPr lang="en-US" dirty="0" smtClean="0"/>
          </a:p>
          <a:p>
            <a:r>
              <a:rPr lang="en-US" sz="3000" dirty="0" smtClean="0"/>
              <a:t>The </a:t>
            </a:r>
            <a:r>
              <a:rPr lang="en-US" sz="3000" b="1" dirty="0" smtClean="0"/>
              <a:t>condition</a:t>
            </a:r>
            <a:r>
              <a:rPr lang="en-US" sz="3000" dirty="0" smtClean="0"/>
              <a:t> must evaluate </a:t>
            </a:r>
            <a:r>
              <a:rPr lang="en-US" sz="3000" dirty="0"/>
              <a:t>to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sz="3000" dirty="0"/>
              <a:t>or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b="1" dirty="0"/>
              <a:t>body</a:t>
            </a:r>
            <a:r>
              <a:rPr lang="en-US" sz="3000" dirty="0"/>
              <a:t> is a sequence of one or more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statements </a:t>
            </a:r>
            <a:r>
              <a:rPr lang="en-US" sz="3000" u="sng" dirty="0" smtClean="0"/>
              <a:t>indented</a:t>
            </a:r>
            <a:r>
              <a:rPr lang="en-US" sz="3000" dirty="0" smtClean="0"/>
              <a:t> </a:t>
            </a:r>
            <a:r>
              <a:rPr lang="en-US" sz="3000" dirty="0"/>
              <a:t>under the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3000" dirty="0" smtClean="0"/>
              <a:t>heading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Each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/>
              <a:t>statement must close with a </a:t>
            </a:r>
            <a:r>
              <a:rPr lang="en-US" dirty="0" smtClean="0"/>
              <a:t>colon</a:t>
            </a:r>
          </a:p>
          <a:p>
            <a:pPr lvl="1"/>
            <a:r>
              <a:rPr lang="en-US" dirty="0" smtClean="0"/>
              <a:t>Two vertical dots </a:t>
            </a:r>
            <a:r>
              <a:rPr lang="en-US" dirty="0"/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Code in the </a:t>
            </a:r>
            <a:r>
              <a:rPr lang="en-US" b="1" dirty="0" smtClean="0"/>
              <a:t>body</a:t>
            </a:r>
            <a:r>
              <a:rPr lang="en-US" dirty="0" smtClean="0"/>
              <a:t> (that is executed as part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smtClean="0"/>
              <a:t>statement) must be </a:t>
            </a:r>
            <a:r>
              <a:rPr lang="en-US" u="sng" dirty="0" smtClean="0"/>
              <a:t>indented</a:t>
            </a:r>
          </a:p>
          <a:p>
            <a:pPr lvl="1"/>
            <a:r>
              <a:rPr lang="en-US" dirty="0" smtClean="0"/>
              <a:t>By four spaces</a:t>
            </a:r>
          </a:p>
          <a:p>
            <a:pPr lvl="1"/>
            <a:r>
              <a:rPr lang="en-US" dirty="0" smtClean="0"/>
              <a:t>Hitting the “Tab” key in many editors (including </a:t>
            </a:r>
            <a:r>
              <a:rPr lang="en-US" dirty="0" err="1" smtClean="0"/>
              <a:t>emacs</a:t>
            </a:r>
            <a:r>
              <a:rPr lang="en-US" dirty="0" smtClean="0"/>
              <a:t>) will automatically indent it by four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969364"/>
            <a:ext cx="9034272" cy="4156799"/>
          </a:xfrm>
        </p:spPr>
        <p:txBody>
          <a:bodyPr/>
          <a:lstStyle/>
          <a:p>
            <a:r>
              <a:rPr lang="en-US" dirty="0"/>
              <a:t>The semantics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should be </a:t>
            </a:r>
            <a:r>
              <a:rPr lang="en-US" dirty="0" smtClean="0"/>
              <a:t>clear</a:t>
            </a:r>
            <a:endParaRPr lang="en-US" dirty="0"/>
          </a:p>
          <a:p>
            <a:pPr lvl="1"/>
            <a:r>
              <a:rPr lang="en-US" dirty="0"/>
              <a:t>First, the condition in the heading is </a:t>
            </a:r>
            <a:r>
              <a:rPr lang="en-US" dirty="0" smtClean="0"/>
              <a:t>evaluated</a:t>
            </a:r>
            <a:endParaRPr lang="en-US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800" dirty="0" smtClean="0"/>
              <a:t>The </a:t>
            </a:r>
            <a:r>
              <a:rPr lang="en-US" sz="2800" u="sng" dirty="0" smtClean="0"/>
              <a:t>statements </a:t>
            </a:r>
            <a:r>
              <a:rPr lang="en-US" sz="2800" u="sng" dirty="0"/>
              <a:t>in the body </a:t>
            </a:r>
            <a:r>
              <a:rPr lang="en-US" sz="2800" u="sng" dirty="0" smtClean="0"/>
              <a:t>are executed</a:t>
            </a:r>
          </a:p>
          <a:p>
            <a:pPr lvl="2"/>
            <a:r>
              <a:rPr lang="en-US" sz="2800" dirty="0" smtClean="0"/>
              <a:t>Control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alse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u="sng" dirty="0"/>
              <a:t>statements in the body are </a:t>
            </a:r>
            <a:r>
              <a:rPr lang="en-US" sz="2800" u="sng" dirty="0" smtClean="0"/>
              <a:t>skipped</a:t>
            </a:r>
            <a:endParaRPr lang="en-US" sz="2800" dirty="0" smtClean="0"/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either </a:t>
            </a:r>
            <a:r>
              <a:rPr lang="en-US" u="sng" dirty="0"/>
              <a:t>executes or not </a:t>
            </a:r>
            <a:r>
              <a:rPr lang="en-US" dirty="0"/>
              <a:t>depending on the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Control </a:t>
            </a:r>
            <a:r>
              <a:rPr lang="en-US" dirty="0"/>
              <a:t>then passes to the next </a:t>
            </a:r>
            <a:r>
              <a:rPr lang="en-US" dirty="0" smtClean="0"/>
              <a:t>(non-body) statement </a:t>
            </a:r>
            <a:r>
              <a:rPr lang="en-US" dirty="0"/>
              <a:t>after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b="1" i="1" dirty="0"/>
              <a:t>one-way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i="1" dirty="0" smtClean="0"/>
              <a:t>simple</a:t>
            </a:r>
            <a:r>
              <a:rPr lang="en-US" dirty="0" smtClean="0"/>
              <a:t>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37" y="4192621"/>
            <a:ext cx="4591964" cy="19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Python’s operators</a:t>
            </a:r>
          </a:p>
          <a:p>
            <a:pPr lvl="1"/>
            <a:r>
              <a:rPr lang="en-US" dirty="0" smtClean="0"/>
              <a:t>Arithmetic operators</a:t>
            </a:r>
          </a:p>
          <a:p>
            <a:pPr lvl="2"/>
            <a:r>
              <a:rPr lang="en-US" sz="2800" dirty="0" smtClean="0"/>
              <a:t>Mod and integer division</a:t>
            </a:r>
          </a:p>
          <a:p>
            <a:pPr lvl="1"/>
            <a:r>
              <a:rPr lang="en-US" dirty="0" smtClean="0"/>
              <a:t>Assignment operators</a:t>
            </a:r>
          </a:p>
          <a:p>
            <a:pPr lvl="1"/>
            <a:r>
              <a:rPr lang="en-US" dirty="0" smtClean="0"/>
              <a:t>Comparison operators</a:t>
            </a:r>
          </a:p>
          <a:p>
            <a:pPr lvl="1"/>
            <a:r>
              <a:rPr lang="en-US" dirty="0" smtClean="0"/>
              <a:t>Boolean operators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order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Example: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studying abroad, and need to convert the temperature from Celsius to Fahrenheit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172" y="3289735"/>
            <a:ext cx="89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9/5 *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Let’s now modify the program </a:t>
            </a:r>
            <a:r>
              <a:rPr lang="en-US" altLang="en-US" dirty="0"/>
              <a:t>to print a warning when the weather is </a:t>
            </a:r>
            <a:r>
              <a:rPr lang="en-US" altLang="en-US" dirty="0" smtClean="0"/>
              <a:t>extreme</a:t>
            </a:r>
            <a:endParaRPr lang="en-US" altLang="en-US" dirty="0"/>
          </a:p>
          <a:p>
            <a:pPr lvl="3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temperature that is…</a:t>
            </a:r>
          </a:p>
          <a:p>
            <a:pPr lvl="1"/>
            <a:r>
              <a:rPr lang="en-US" altLang="en-US" sz="3200" dirty="0" smtClean="0"/>
              <a:t>Over 95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</a:t>
            </a:r>
            <a:r>
              <a:rPr lang="en-US" altLang="en-US" sz="2800" dirty="0"/>
              <a:t>a hot </a:t>
            </a:r>
            <a:r>
              <a:rPr lang="en-US" altLang="en-US" sz="2800" dirty="0" smtClean="0"/>
              <a:t>weather </a:t>
            </a:r>
            <a:r>
              <a:rPr lang="en-US" altLang="en-US" sz="2800" dirty="0"/>
              <a:t>warning</a:t>
            </a:r>
          </a:p>
          <a:p>
            <a:pPr lvl="1"/>
            <a:r>
              <a:rPr lang="en-US" altLang="en-US" sz="3200" dirty="0" smtClean="0"/>
              <a:t>Lower </a:t>
            </a:r>
            <a:r>
              <a:rPr lang="en-US" altLang="en-US" sz="3200" dirty="0"/>
              <a:t>than </a:t>
            </a:r>
            <a:r>
              <a:rPr lang="en-US" altLang="en-US" sz="3200" dirty="0" smtClean="0"/>
              <a:t>32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a </a:t>
            </a:r>
            <a:r>
              <a:rPr lang="en-US" altLang="en-US" sz="2800" dirty="0"/>
              <a:t>cold weather </a:t>
            </a:r>
            <a:r>
              <a:rPr lang="en-US" altLang="en-US" sz="2800" dirty="0" smtClean="0"/>
              <a:t>warning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9 / 5 *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95: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32: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9 / 5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95: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32: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Left Bracket 4"/>
          <p:cNvSpPr/>
          <p:nvPr/>
        </p:nvSpPr>
        <p:spPr>
          <a:xfrm>
            <a:off x="818677" y="2360868"/>
            <a:ext cx="345989" cy="249533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1354135" y="4097186"/>
            <a:ext cx="345989" cy="41353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354136" y="4850131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95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32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a </a:t>
            </a:r>
            <a:r>
              <a:rPr lang="en-US" b="1" i="1" dirty="0"/>
              <a:t>two-way decision </a:t>
            </a:r>
            <a:r>
              <a:rPr lang="en-US" dirty="0"/>
              <a:t>can be </a:t>
            </a:r>
            <a:r>
              <a:rPr lang="en-US" dirty="0" smtClean="0"/>
              <a:t>used by adding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dirty="0" smtClean="0"/>
              <a:t>clause </a:t>
            </a:r>
            <a:r>
              <a:rPr lang="en-US" dirty="0"/>
              <a:t>onto 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 smtClean="0"/>
              <a:t>clause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called an </a:t>
            </a:r>
            <a:r>
              <a:rPr lang="en-US" b="1" dirty="0"/>
              <a:t>if-else</a:t>
            </a:r>
            <a:r>
              <a:rPr lang="en-US" dirty="0"/>
              <a:t> </a:t>
            </a:r>
            <a:r>
              <a:rPr lang="en-US" dirty="0" smtClean="0"/>
              <a:t>decision structure: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048" y="4272182"/>
            <a:ext cx="5615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</p:txBody>
      </p:sp>
    </p:spTree>
    <p:extLst>
      <p:ext uri="{BB962C8B-B14F-4D97-AF65-F5344CB8AC3E}">
        <p14:creationId xmlns:p14="http://schemas.microsoft.com/office/powerpoint/2010/main" val="16813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Python Handles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13423" cy="4517689"/>
          </a:xfrm>
        </p:spPr>
        <p:txBody>
          <a:bodyPr/>
          <a:lstStyle/>
          <a:p>
            <a:r>
              <a:rPr lang="en-US" dirty="0" smtClean="0"/>
              <a:t>Python will evaluate the condition, and then…</a:t>
            </a:r>
            <a:endParaRPr lang="en-US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</a:t>
            </a:r>
            <a:r>
              <a:rPr lang="en-US" dirty="0" smtClean="0"/>
              <a:t>the set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statements </a:t>
            </a:r>
            <a:r>
              <a:rPr lang="en-US" dirty="0"/>
              <a:t>under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</a:p>
          <a:p>
            <a:pPr lvl="4"/>
            <a:endParaRPr lang="en-US" sz="1000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</a:t>
            </a:r>
            <a:r>
              <a:rPr lang="en-US" dirty="0" smtClean="0"/>
              <a:t>the set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statements</a:t>
            </a:r>
            <a:r>
              <a:rPr lang="en-US" dirty="0"/>
              <a:t> </a:t>
            </a:r>
            <a:r>
              <a:rPr lang="en-US" dirty="0" smtClean="0"/>
              <a:t>under </a:t>
            </a:r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  <a:endParaRPr lang="en-US" dirty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The code that comes after the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2800" dirty="0" smtClean="0"/>
              <a:t>is executed only </a:t>
            </a:r>
            <a:r>
              <a:rPr lang="en-US" sz="2800" u="sng" dirty="0" smtClean="0"/>
              <a:t>after</a:t>
            </a:r>
            <a:r>
              <a:rPr lang="en-US" sz="2800" dirty="0" smtClean="0"/>
              <a:t> </a:t>
            </a:r>
            <a:r>
              <a:rPr lang="en-US" sz="2800" dirty="0"/>
              <a:t>one of </a:t>
            </a:r>
            <a:r>
              <a:rPr lang="en-US" sz="2800" dirty="0" smtClean="0"/>
              <a:t>the </a:t>
            </a:r>
            <a:r>
              <a:rPr lang="en-US" sz="2800" dirty="0"/>
              <a:t>sets of statements </a:t>
            </a:r>
            <a:r>
              <a:rPr lang="en-US" sz="2800" dirty="0" smtClean="0"/>
              <a:t>is executed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6112" cy="4156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         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Only execute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> if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 smtClean="0"/>
              <a:t> is </a:t>
            </a:r>
            <a:r>
              <a:rPr lang="en-US" u="sng" dirty="0" smtClean="0"/>
              <a:t>True</a:t>
            </a:r>
          </a:p>
          <a:p>
            <a:r>
              <a:rPr lang="en-US" dirty="0" smtClean="0"/>
              <a:t>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/>
              <a:t> is </a:t>
            </a:r>
            <a:r>
              <a:rPr lang="en-US" u="sng" dirty="0" smtClean="0"/>
              <a:t>not True</a:t>
            </a:r>
            <a:r>
              <a:rPr lang="en-US" dirty="0" smtClean="0"/>
              <a:t>, run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4222">
            <a:off x="6102441" y="2239164"/>
            <a:ext cx="2425272" cy="24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3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the value of x? 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&gt; 5: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larger than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 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than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equal to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864973" y="2388971"/>
            <a:ext cx="345989" cy="173380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573427" y="32558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1573426" y="412277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</a:t>
            </a:r>
            <a:r>
              <a:rPr lang="en-US" sz="1900" b="1" dirty="0">
                <a:solidFill>
                  <a:srgbClr val="0070C0"/>
                </a:solidFill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 </a:t>
            </a:r>
            <a:r>
              <a:rPr lang="en-US" sz="1900" b="1" dirty="0" smtClean="0">
                <a:solidFill>
                  <a:srgbClr val="00800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466" y="4535864"/>
            <a:ext cx="39485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only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one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of these will execute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5533214" y="2664145"/>
            <a:ext cx="422481" cy="5089249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even."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odd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 good number!"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1598138" y="369266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598137" y="451021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864973" y="2388970"/>
            <a:ext cx="345989" cy="212124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227" y="5453266"/>
            <a:ext cx="203618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when is this line executed?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864973" y="5327768"/>
            <a:ext cx="5545254" cy="48219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Multi-Way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364"/>
            <a:ext cx="9144000" cy="1143000"/>
          </a:xfrm>
        </p:spPr>
        <p:txBody>
          <a:bodyPr/>
          <a:lstStyle/>
          <a:p>
            <a:r>
              <a:rPr lang="en-US" dirty="0" smtClean="0"/>
              <a:t>Bigger (and Better)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17119" cy="4156799"/>
          </a:xfrm>
        </p:spPr>
        <p:txBody>
          <a:bodyPr/>
          <a:lstStyle/>
          <a:p>
            <a:r>
              <a:rPr lang="en-US" dirty="0" smtClean="0"/>
              <a:t>One-way and two-way structures are limited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if we have </a:t>
            </a:r>
            <a:r>
              <a:rPr lang="en-US" u="sng" dirty="0" smtClean="0"/>
              <a:t>multiple exclusive</a:t>
            </a:r>
            <a:r>
              <a:rPr lang="en-US" dirty="0" smtClean="0"/>
              <a:t> outcomes?</a:t>
            </a:r>
          </a:p>
          <a:p>
            <a:pPr lvl="1"/>
            <a:r>
              <a:rPr lang="en-US" b="1" i="1" dirty="0" smtClean="0"/>
              <a:t>Exclusive</a:t>
            </a:r>
            <a:r>
              <a:rPr lang="en-US" dirty="0" smtClean="0"/>
              <a:t> outcomes do not overlap with each other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value of a playing card, letter grade in a class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What could we use to represent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used to </a:t>
            </a:r>
            <a:r>
              <a:rPr lang="en-US" dirty="0" smtClean="0"/>
              <a:t>handle additional </a:t>
            </a:r>
            <a:r>
              <a:rPr lang="en-US" u="sng" dirty="0" smtClean="0"/>
              <a:t>exclusive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Must have a “starting”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</a:t>
            </a:r>
          </a:p>
          <a:p>
            <a:pPr lvl="1"/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statements must have a </a:t>
            </a:r>
            <a:r>
              <a:rPr lang="en-US" b="1" i="1" dirty="0" smtClean="0"/>
              <a:t>condition</a:t>
            </a:r>
            <a:endParaRPr lang="en-US" b="1" i="1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289" y="4348676"/>
            <a:ext cx="6439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condition1&gt;: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  <a:p>
            <a:pPr lvl="1"/>
            <a:r>
              <a:rPr lang="en-US" sz="32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condition2&gt;: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9106" y="4416994"/>
            <a:ext cx="199368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short for </a:t>
            </a:r>
            <a:br>
              <a:rPr lang="en-US" sz="2800" dirty="0" smtClean="0">
                <a:latin typeface="+mj-lt"/>
                <a:cs typeface="Courier New" panose="02070309020205020404" pitchFamily="49" charset="0"/>
              </a:rPr>
            </a:b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”</a:t>
            </a:r>
            <a:endParaRPr lang="en-US" sz="28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66546" y="5252936"/>
            <a:ext cx="924126" cy="35129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9" y="2868038"/>
            <a:ext cx="3696511" cy="369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&lt;condition2&gt;: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&lt;condition3&gt;: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more "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statements if needed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20" y="5152728"/>
            <a:ext cx="17018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statement is optional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9308" y="5273507"/>
            <a:ext cx="315257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4369" y="2603902"/>
            <a:ext cx="272530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 many “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cases as are needed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721888" y="2937752"/>
            <a:ext cx="422481" cy="1683612"/>
          </a:xfrm>
          <a:prstGeom prst="leftBrace">
            <a:avLst>
              <a:gd name="adj1" fmla="val 53898"/>
              <a:gd name="adj2" fmla="val 8177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dirty="0" smtClean="0"/>
              <a:t>A computer science professor </a:t>
            </a:r>
            <a:r>
              <a:rPr lang="en-US" dirty="0"/>
              <a:t>gives a </a:t>
            </a:r>
            <a:r>
              <a:rPr lang="en-US" dirty="0" smtClean="0"/>
              <a:t>five-point quiz </a:t>
            </a:r>
            <a:r>
              <a:rPr lang="en-US" dirty="0"/>
              <a:t>at the beginning of every </a:t>
            </a:r>
            <a:r>
              <a:rPr lang="en-US" dirty="0" smtClean="0"/>
              <a:t>class</a:t>
            </a:r>
            <a:endParaRPr lang="en-US" dirty="0"/>
          </a:p>
          <a:p>
            <a:r>
              <a:rPr lang="en-US" dirty="0" smtClean="0"/>
              <a:t>Possible grades </a:t>
            </a:r>
            <a:r>
              <a:rPr lang="en-US" dirty="0"/>
              <a:t>are as </a:t>
            </a:r>
            <a:r>
              <a:rPr lang="en-US" dirty="0" smtClean="0"/>
              <a:t>follows:</a:t>
            </a:r>
          </a:p>
          <a:p>
            <a:pPr marL="457200" lvl="1" indent="0">
              <a:buNone/>
            </a:pPr>
            <a:r>
              <a:rPr lang="en-US" sz="3200" dirty="0" smtClean="0"/>
              <a:t>5 points: A		3 points: C		1 point:   F</a:t>
            </a:r>
            <a:br>
              <a:rPr lang="en-US" sz="3200" dirty="0" smtClean="0"/>
            </a:br>
            <a:r>
              <a:rPr lang="en-US" sz="3200" dirty="0" smtClean="0"/>
              <a:t>4 points: B		2 points: D		0 points: F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print out the letter grade based on the raw points, what would the code need to look like?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1050325" y="2318691"/>
            <a:ext cx="345989" cy="3104882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1635210" y="2940906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1635210" y="3552305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1635210" y="5386502"/>
            <a:ext cx="345989" cy="31408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1635210" y="4163704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1635210" y="4775103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9696" y="2847435"/>
            <a:ext cx="25968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these 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are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five </a:t>
            </a:r>
            <a:b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separate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52" y="4051479"/>
            <a:ext cx="2596896" cy="15542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 of the five statements </a:t>
            </a:r>
            <a:br>
              <a:rPr lang="en-US" sz="1900" b="1" dirty="0" smtClean="0"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will be executed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420" y="4393257"/>
            <a:ext cx="2025311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happen if we just used “if” statements instead?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14" y="3722048"/>
            <a:ext cx="260948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an A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C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233" y="2696865"/>
            <a:ext cx="269976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print out for a score of 5?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3594" y="5661878"/>
            <a:ext cx="375858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Using only “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statements give us the wrong answer!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practice using </a:t>
            </a:r>
            <a:r>
              <a:rPr lang="en-US" dirty="0"/>
              <a:t>the Boolean data type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understand how to use decision structures</a:t>
            </a:r>
          </a:p>
          <a:p>
            <a:pPr lvl="1"/>
            <a:r>
              <a:rPr lang="en-US" dirty="0" smtClean="0"/>
              <a:t>One-way (using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Multi-way (</a:t>
            </a:r>
            <a:r>
              <a:rPr lang="en-US" dirty="0"/>
              <a:t>using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To learn about nested decision structures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1974" cy="4517689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b="1" dirty="0" smtClean="0"/>
              <a:t>if-</a:t>
            </a:r>
            <a:r>
              <a:rPr lang="en-US" b="1" dirty="0" err="1" smtClean="0"/>
              <a:t>elif</a:t>
            </a:r>
            <a:r>
              <a:rPr lang="en-US" b="1" dirty="0" smtClean="0"/>
              <a:t>-else</a:t>
            </a:r>
            <a:r>
              <a:rPr lang="en-US" dirty="0" smtClean="0"/>
              <a:t> block lets you have </a:t>
            </a:r>
            <a:br>
              <a:rPr lang="en-US" dirty="0" smtClean="0"/>
            </a:br>
            <a:r>
              <a:rPr lang="en-US" dirty="0" smtClean="0"/>
              <a:t>exclusive conditions more easily</a:t>
            </a:r>
          </a:p>
          <a:p>
            <a:pPr lvl="1"/>
            <a:r>
              <a:rPr lang="en-US" dirty="0" smtClean="0"/>
              <a:t>No need to check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score &lt; 5 and score &gt;= 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Also, with a block,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b="1" dirty="0" smtClean="0"/>
              <a:t> </a:t>
            </a:r>
            <a:r>
              <a:rPr lang="en-US" dirty="0" smtClean="0"/>
              <a:t>is only used if </a:t>
            </a:r>
            <a:r>
              <a:rPr lang="en-US" u="sng" dirty="0" smtClean="0"/>
              <a:t>none</a:t>
            </a:r>
            <a:r>
              <a:rPr lang="en-US" dirty="0" smtClean="0"/>
              <a:t> of the other conditionals 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  <a:r>
              <a:rPr lang="en-US" dirty="0"/>
              <a:t> </a:t>
            </a:r>
            <a:r>
              <a:rPr lang="en-US" dirty="0" smtClean="0"/>
              <a:t>block is evaluated from the top down, so the order of statements </a:t>
            </a:r>
            <a:r>
              <a:rPr lang="en-US" u="sng" dirty="0" smtClean="0"/>
              <a:t>does</a:t>
            </a:r>
            <a:r>
              <a:rPr lang="en-US" dirty="0" smtClean="0"/>
              <a:t> matter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40496" cy="4156799"/>
          </a:xfrm>
        </p:spPr>
        <p:txBody>
          <a:bodyPr/>
          <a:lstStyle/>
          <a:p>
            <a:r>
              <a:rPr lang="en-US" dirty="0"/>
              <a:t>Up until now, we have only used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level of decision making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want to make decisions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decisions</a:t>
            </a:r>
            <a:r>
              <a:rPr lang="en-US" dirty="0" smtClean="0"/>
              <a:t>?</a:t>
            </a:r>
          </a:p>
          <a:p>
            <a:pPr lvl="3"/>
            <a:endParaRPr lang="en-US" b="1" dirty="0" smtClean="0"/>
          </a:p>
          <a:p>
            <a:r>
              <a:rPr lang="en-US" dirty="0" smtClean="0"/>
              <a:t>These are called </a:t>
            </a:r>
            <a:r>
              <a:rPr lang="en-US" b="1" i="1" dirty="0" smtClean="0"/>
              <a:t>nested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allows you to nest decision structures</a:t>
            </a:r>
          </a:p>
          <a:p>
            <a:pPr lvl="1"/>
            <a:r>
              <a:rPr lang="en-US" dirty="0" smtClean="0"/>
              <a:t>As many levels deep as you want</a:t>
            </a:r>
          </a:p>
          <a:p>
            <a:pPr lvl="1"/>
            <a:r>
              <a:rPr lang="en-US" dirty="0" smtClean="0"/>
              <a:t>Nesting can occur inside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 statements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Only “rule” is that every inside </a:t>
            </a:r>
            <a:br>
              <a:rPr lang="en-US" dirty="0" smtClean="0"/>
            </a:br>
            <a:r>
              <a:rPr lang="en-US" dirty="0" smtClean="0"/>
              <a:t>level </a:t>
            </a:r>
            <a:r>
              <a:rPr lang="en-US" u="sng" dirty="0" smtClean="0"/>
              <a:t>must</a:t>
            </a:r>
            <a:r>
              <a:rPr lang="en-US" dirty="0" smtClean="0"/>
              <a:t> start with an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Having matching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err="1" smtClean="0"/>
              <a:t>s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870" y="3542392"/>
            <a:ext cx="2988716" cy="27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26364"/>
            <a:ext cx="8540496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sz="3000" dirty="0" smtClean="0"/>
              <a:t>For example, we may</a:t>
            </a:r>
          </a:p>
          <a:p>
            <a:pPr lvl="1"/>
            <a:r>
              <a:rPr lang="en-US" sz="2600" dirty="0" smtClean="0"/>
              <a:t>Ask the user if they have a pet</a:t>
            </a:r>
          </a:p>
          <a:p>
            <a:pPr lvl="1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 </a:t>
            </a:r>
            <a:r>
              <a:rPr lang="en-US" sz="2600" dirty="0" smtClean="0"/>
              <a:t>they have a pet</a:t>
            </a:r>
          </a:p>
          <a:p>
            <a:pPr lvl="2"/>
            <a:r>
              <a:rPr lang="en-US" sz="2600" dirty="0" smtClean="0"/>
              <a:t>Ask the user what type of pet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2600" dirty="0" smtClean="0"/>
              <a:t>they have a dog, take it for a walk</a:t>
            </a:r>
          </a:p>
          <a:p>
            <a:pPr lvl="2"/>
            <a:r>
              <a:rPr lang="en-US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they have a cat, clean the litter box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clean </a:t>
            </a:r>
            <a:r>
              <a:rPr lang="en-US" sz="2600" dirty="0"/>
              <a:t>the </a:t>
            </a:r>
            <a:r>
              <a:rPr lang="en-US" sz="2600" dirty="0" smtClean="0"/>
              <a:t>cage/stable/tank</a:t>
            </a:r>
          </a:p>
          <a:p>
            <a:pPr lvl="2"/>
            <a:endParaRPr lang="en-US" sz="260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43925" cy="4517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have a pet?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(yes/no)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kind of pet do you have?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"Take it for a walk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"cat"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litter box"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cage/stable/tank"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&lt;condition1&gt;: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457200" y="1969364"/>
            <a:ext cx="345989" cy="346760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1252151" y="2430684"/>
            <a:ext cx="345989" cy="215367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108886" y="287964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264507" y="54369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2108886" y="3732002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2108886" y="4584358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805" y="1806689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program:</a:t>
            </a:r>
            <a:b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an</a:t>
            </a:r>
            <a:r>
              <a:rPr lang="en-US" sz="19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block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805" y="2843241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is the next level, </a:t>
            </a:r>
            <a:r>
              <a:rPr lang="en-US" sz="1900" b="1" u="sng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inside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the first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statement</a:t>
            </a:r>
            <a:endParaRPr lang="en-US" sz="1900" b="1" dirty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8501" y="3879793"/>
            <a:ext cx="2656786" cy="21082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and </a:t>
            </a:r>
            <a:r>
              <a:rPr lang="en-U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codeC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are separate statements</a:t>
            </a:r>
          </a:p>
          <a:p>
            <a:pPr algn="ctr"/>
            <a:endParaRPr lang="en-US" sz="1900" b="1" dirty="0" smtClean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them will be executed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9476" y="5221194"/>
            <a:ext cx="3174842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if condition1 was false, Python will go straight here and execute</a:t>
            </a:r>
            <a:r>
              <a:rPr lang="en-US" sz="1900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DEB400"/>
                </a:solidFill>
                <a:latin typeface="Calibri"/>
                <a:cs typeface="Courier New" panose="02070309020205020404" pitchFamily="49" charset="0"/>
              </a:rPr>
              <a:t>codeD</a:t>
            </a:r>
            <a:endParaRPr lang="en-US" sz="1900" b="1" dirty="0">
              <a:solidFill>
                <a:srgbClr val="DEB400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826364"/>
            <a:ext cx="8390238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26163" cy="4156799"/>
          </a:xfrm>
        </p:spPr>
        <p:txBody>
          <a:bodyPr/>
          <a:lstStyle/>
          <a:p>
            <a:r>
              <a:rPr lang="en-US" dirty="0"/>
              <a:t>You recently took a part-time job to help pay for your </a:t>
            </a:r>
            <a:r>
              <a:rPr lang="en-US" dirty="0" smtClean="0"/>
              <a:t>student loans at </a:t>
            </a:r>
            <a:r>
              <a:rPr lang="en-US" dirty="0"/>
              <a:t>a local </a:t>
            </a:r>
            <a:r>
              <a:rPr lang="en-US" dirty="0" smtClean="0"/>
              <a:t>cell phone </a:t>
            </a:r>
            <a:r>
              <a:rPr lang="en-US" dirty="0"/>
              <a:t>store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sell at least $1000 worth of phones in a pay period, you get a bonus</a:t>
            </a:r>
          </a:p>
          <a:p>
            <a:pPr lvl="1"/>
            <a:r>
              <a:rPr lang="en-US" sz="3200" dirty="0"/>
              <a:t>Your bonus is 3% if you sold at least 3 iPhones, otherwise your bonus is </a:t>
            </a:r>
            <a:r>
              <a:rPr lang="en-US" sz="3200" dirty="0" smtClean="0"/>
              <a:t>only 2</a:t>
            </a:r>
            <a:r>
              <a:rPr lang="en-US" sz="3200" dirty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9364"/>
            <a:ext cx="929228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total sales:"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1000.00: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only ask this if they are eligible for a bonus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number of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iPhones sold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0.03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bonus is $"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bonus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Sorry, you do not get a bonus this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 period."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Note about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CTRL+A</a:t>
            </a:r>
          </a:p>
          <a:p>
            <a:pPr lvl="1"/>
            <a:r>
              <a:rPr lang="en-US" dirty="0" smtClean="0"/>
              <a:t>Moves your cursor to the </a:t>
            </a:r>
            <a:r>
              <a:rPr lang="en-US" u="sng" dirty="0" smtClean="0"/>
              <a:t>front</a:t>
            </a:r>
            <a:r>
              <a:rPr lang="en-US" dirty="0" smtClean="0"/>
              <a:t> of the line</a:t>
            </a:r>
          </a:p>
          <a:p>
            <a:pPr lvl="1"/>
            <a:r>
              <a:rPr lang="en-US" dirty="0" smtClean="0"/>
              <a:t>(To remember: A is at the </a:t>
            </a:r>
            <a:r>
              <a:rPr lang="en-US" i="1" dirty="0" smtClean="0"/>
              <a:t>front</a:t>
            </a:r>
            <a:r>
              <a:rPr lang="en-US" dirty="0" smtClean="0"/>
              <a:t> of the alphabet)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CTRL+E</a:t>
            </a:r>
          </a:p>
          <a:p>
            <a:pPr lvl="1"/>
            <a:r>
              <a:rPr lang="en-US" dirty="0" smtClean="0"/>
              <a:t>Moves your cursor to the </a:t>
            </a:r>
            <a:r>
              <a:rPr lang="en-US" u="sng" dirty="0" smtClean="0"/>
              <a:t>end</a:t>
            </a:r>
            <a:r>
              <a:rPr lang="en-US" dirty="0" smtClean="0"/>
              <a:t> of the line</a:t>
            </a:r>
          </a:p>
          <a:p>
            <a:pPr lvl="1"/>
            <a:r>
              <a:rPr lang="en-US" dirty="0" smtClean="0"/>
              <a:t>(To remember: E stands for “end”)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0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Your discussions started this week!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HW 1 is out on Blackboard now</a:t>
            </a:r>
          </a:p>
          <a:p>
            <a:pPr lvl="1"/>
            <a:r>
              <a:rPr lang="en-US" dirty="0" smtClean="0"/>
              <a:t>You must complete a Quiz to see it</a:t>
            </a:r>
          </a:p>
          <a:p>
            <a:pPr lvl="1"/>
            <a:r>
              <a:rPr lang="en-US" dirty="0" smtClean="0"/>
              <a:t>Due by Friday (Sept 15th) at 8:59:59 PM</a:t>
            </a:r>
          </a:p>
          <a:p>
            <a:pPr lvl="3"/>
            <a:endParaRPr lang="en-US" dirty="0"/>
          </a:p>
          <a:p>
            <a:r>
              <a:rPr lang="en-US" dirty="0" smtClean="0"/>
              <a:t>Pre Lab 3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10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One way sign (adapted from):</a:t>
            </a:r>
            <a:endParaRPr lang="en-US" sz="1800" dirty="0"/>
          </a:p>
          <a:p>
            <a:pPr lvl="1"/>
            <a:r>
              <a:rPr lang="en-US" sz="1800" dirty="0"/>
              <a:t>https://pixabay.com/p-438122</a:t>
            </a:r>
            <a:endParaRPr lang="en-US" sz="1800" dirty="0" smtClean="0"/>
          </a:p>
          <a:p>
            <a:r>
              <a:rPr lang="en-US" sz="1800" dirty="0"/>
              <a:t>Splitting arrow:</a:t>
            </a:r>
          </a:p>
          <a:p>
            <a:pPr lvl="1"/>
            <a:r>
              <a:rPr lang="en-US" sz="1800" dirty="0"/>
              <a:t>https://pixabay.com/p-154512/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decisions:</a:t>
            </a:r>
          </a:p>
          <a:p>
            <a:pPr lvl="1"/>
            <a:r>
              <a:rPr lang="en-US" sz="1800" dirty="0"/>
              <a:t>https://pixabay.com/p-1020289/</a:t>
            </a:r>
          </a:p>
          <a:p>
            <a:r>
              <a:rPr lang="en-US" sz="1800" dirty="0" smtClean="0"/>
              <a:t>Nest </a:t>
            </a:r>
            <a:r>
              <a:rPr lang="en-US" sz="1800" dirty="0"/>
              <a:t>with eggs (adapted from):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smtClean="0"/>
              <a:t>pixabay.com/p-1485378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Lab 2, we introduced the code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9725" lvl="1" indent="0">
              <a:buNone/>
            </a:pPr>
            <a:r>
              <a:rPr lang="en-US" sz="3200" dirty="0" smtClean="0"/>
              <a:t>as the first line of code in our file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an example of a </a:t>
            </a:r>
            <a:r>
              <a:rPr lang="en-US" b="1" dirty="0" smtClean="0"/>
              <a:t>function</a:t>
            </a:r>
            <a:endParaRPr lang="en-US" dirty="0" smtClean="0"/>
          </a:p>
          <a:p>
            <a:r>
              <a:rPr lang="en-US" dirty="0" smtClean="0"/>
              <a:t>We can use functions to organize our code</a:t>
            </a:r>
          </a:p>
          <a:p>
            <a:pPr lvl="1"/>
            <a:r>
              <a:rPr lang="en-US" dirty="0" smtClean="0"/>
              <a:t>We’ll cover them in detail later this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now, think of functions as </a:t>
            </a:r>
            <a:br>
              <a:rPr lang="en-US" dirty="0" smtClean="0"/>
            </a:br>
            <a:r>
              <a:rPr lang="en-US" dirty="0" smtClean="0"/>
              <a:t>something similar to a variable</a:t>
            </a:r>
          </a:p>
          <a:p>
            <a:pPr lvl="1"/>
            <a:r>
              <a:rPr lang="en-US" sz="3200" dirty="0" smtClean="0"/>
              <a:t>Variables hold data</a:t>
            </a:r>
          </a:p>
          <a:p>
            <a:pPr lvl="1"/>
            <a:r>
              <a:rPr lang="en-US" sz="3200" dirty="0" smtClean="0"/>
              <a:t>Functions hold code</a:t>
            </a:r>
          </a:p>
          <a:p>
            <a:endParaRPr lang="en-US" dirty="0" smtClean="0"/>
          </a:p>
          <a:p>
            <a:r>
              <a:rPr lang="en-US" dirty="0" smtClean="0"/>
              <a:t>We use the variable’s name to access its data</a:t>
            </a:r>
          </a:p>
          <a:p>
            <a:r>
              <a:rPr lang="en-US" dirty="0" smtClean="0"/>
              <a:t>We use the function’s name to access its code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for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From now on, </a:t>
            </a:r>
            <a:r>
              <a:rPr lang="en-US" altLang="en-US" dirty="0"/>
              <a:t>use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altLang="en-US" dirty="0" smtClean="0"/>
              <a:t>in your code</a:t>
            </a:r>
          </a:p>
          <a:p>
            <a:pPr lvl="1"/>
            <a:r>
              <a:rPr lang="en-US" altLang="en-US" dirty="0" smtClean="0"/>
              <a:t>It’s fine if your HW1 doesn’t have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lvl="2"/>
            <a:endParaRPr lang="en-US" altLang="en-US" dirty="0" smtClean="0"/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class is this? 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awesome!"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5705" y="3550741"/>
            <a:ext cx="46923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declaring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463" y="5789070"/>
            <a:ext cx="414923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calling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2367" y="5440156"/>
            <a:ext cx="1179096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2367" y="3837947"/>
            <a:ext cx="2033338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9642</TotalTime>
  <Words>2231</Words>
  <Application>Microsoft Office PowerPoint</Application>
  <PresentationFormat>On-screen Show (4:3)</PresentationFormat>
  <Paragraphs>538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04 – Decision Structures</vt:lpstr>
      <vt:lpstr>Last Class We Covered</vt:lpstr>
      <vt:lpstr>Any Questions from Last Time?</vt:lpstr>
      <vt:lpstr>Today’s Objectives</vt:lpstr>
      <vt:lpstr>Quick Note about main()</vt:lpstr>
      <vt:lpstr>main()</vt:lpstr>
      <vt:lpstr>Functions</vt:lpstr>
      <vt:lpstr>Using main() for Your Code</vt:lpstr>
      <vt:lpstr>Control Structures</vt:lpstr>
      <vt:lpstr>Control Structures</vt:lpstr>
      <vt:lpstr>Sequence</vt:lpstr>
      <vt:lpstr>Decision Making</vt:lpstr>
      <vt:lpstr>Decision Making</vt:lpstr>
      <vt:lpstr>One-Way Decision Structures</vt:lpstr>
      <vt:lpstr>One-Way Decision Structures</vt:lpstr>
      <vt:lpstr>“if” Statements</vt:lpstr>
      <vt:lpstr>Formatting Decision Structures</vt:lpstr>
      <vt:lpstr>“if” Semantics</vt:lpstr>
      <vt:lpstr>One-Way Decisions</vt:lpstr>
      <vt:lpstr>One-Way Example: Temperature</vt:lpstr>
      <vt:lpstr>Temperature Warnings</vt:lpstr>
      <vt:lpstr>Temperature Example Code</vt:lpstr>
      <vt:lpstr>Temperature Example Code</vt:lpstr>
      <vt:lpstr>Two-Way Decision Structures</vt:lpstr>
      <vt:lpstr>Two-Way Decisions</vt:lpstr>
      <vt:lpstr>How Python Handles if-else</vt:lpstr>
      <vt:lpstr>Two-Way Code Framework</vt:lpstr>
      <vt:lpstr>Simple Two-Way Example</vt:lpstr>
      <vt:lpstr>Simple Two-Way Example #2</vt:lpstr>
      <vt:lpstr>Multi-Way Decision Structures</vt:lpstr>
      <vt:lpstr>Bigger (and Better) Decision Structures</vt:lpstr>
      <vt:lpstr>“elif” Statements</vt:lpstr>
      <vt:lpstr>Multi-Way Code Framework</vt:lpstr>
      <vt:lpstr>Multi-Way Decision Example</vt:lpstr>
      <vt:lpstr>Multi-Way Decision Solution</vt:lpstr>
      <vt:lpstr>Multi-Way Decision Solution</vt:lpstr>
      <vt:lpstr>Multi-Way Decision Solution</vt:lpstr>
      <vt:lpstr>Multi-Way Decision Solution</vt:lpstr>
      <vt:lpstr>Multi-Way Decision Solution</vt:lpstr>
      <vt:lpstr>Exclusive Conditions</vt:lpstr>
      <vt:lpstr>Nested Decision Structures</vt:lpstr>
      <vt:lpstr>Nested Decision Structures</vt:lpstr>
      <vt:lpstr>Nested Decision Structures</vt:lpstr>
      <vt:lpstr>Nested Decision Structure Example</vt:lpstr>
      <vt:lpstr>Nested Decision Structure Example</vt:lpstr>
      <vt:lpstr>Nested Decision Structures Code</vt:lpstr>
      <vt:lpstr>Nested Decision Structures Code</vt:lpstr>
      <vt:lpstr>Nested Decision Structure Example</vt:lpstr>
      <vt:lpstr>Nested Decision Solution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166</cp:revision>
  <dcterms:created xsi:type="dcterms:W3CDTF">2014-05-05T14:25:42Z</dcterms:created>
  <dcterms:modified xsi:type="dcterms:W3CDTF">2017-09-18T13:15:20Z</dcterms:modified>
</cp:coreProperties>
</file>